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1"/>
  </p:handout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86"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2AD9B8B-449F-4782-BEB2-5C05E19C75D1}" type="datetimeFigureOut">
              <a:rPr lang="en-US" smtClean="0"/>
              <a:t>3/28/2017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1BF7A41-827C-44A9-B433-4916AFFA3525}" type="slidenum">
              <a:rPr lang="en-US" smtClean="0"/>
              <a:t>‹#›</a:t>
            </a:fld>
            <a:endParaRPr lang="en-US"/>
          </a:p>
        </p:txBody>
      </p:sp>
    </p:spTree>
    <p:extLst>
      <p:ext uri="{BB962C8B-B14F-4D97-AF65-F5344CB8AC3E}">
        <p14:creationId xmlns:p14="http://schemas.microsoft.com/office/powerpoint/2010/main" val="37194294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Self-Evaluation</a:t>
            </a:r>
            <a:endParaRPr lang="en-US" dirty="0"/>
          </a:p>
        </p:txBody>
      </p:sp>
      <p:sp>
        <p:nvSpPr>
          <p:cNvPr id="3" name="Subtitle 2"/>
          <p:cNvSpPr>
            <a:spLocks noGrp="1"/>
          </p:cNvSpPr>
          <p:nvPr>
            <p:ph type="subTitle" idx="1"/>
          </p:nvPr>
        </p:nvSpPr>
        <p:spPr/>
        <p:txBody>
          <a:bodyPr/>
          <a:lstStyle/>
          <a:p>
            <a:r>
              <a:rPr lang="en-US" dirty="0" smtClean="0"/>
              <a:t>Tell your story</a:t>
            </a:r>
            <a:endParaRPr lang="en-US" dirty="0"/>
          </a:p>
        </p:txBody>
      </p:sp>
    </p:spTree>
    <p:extLst>
      <p:ext uri="{BB962C8B-B14F-4D97-AF65-F5344CB8AC3E}">
        <p14:creationId xmlns:p14="http://schemas.microsoft.com/office/powerpoint/2010/main" val="227904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a:t>
            </a:r>
            <a:endParaRPr lang="en-US" dirty="0"/>
          </a:p>
        </p:txBody>
      </p:sp>
      <p:sp>
        <p:nvSpPr>
          <p:cNvPr id="3" name="Content Placeholder 2"/>
          <p:cNvSpPr>
            <a:spLocks noGrp="1"/>
          </p:cNvSpPr>
          <p:nvPr>
            <p:ph idx="1"/>
          </p:nvPr>
        </p:nvSpPr>
        <p:spPr/>
        <p:txBody>
          <a:bodyPr/>
          <a:lstStyle/>
          <a:p>
            <a:r>
              <a:rPr lang="en-US" dirty="0" smtClean="0"/>
              <a:t>Achieves assigned tasks</a:t>
            </a:r>
          </a:p>
          <a:p>
            <a:pPr lvl="1"/>
            <a:r>
              <a:rPr lang="en-US" dirty="0" smtClean="0"/>
              <a:t>Do you complete your assigned tasks?</a:t>
            </a:r>
          </a:p>
          <a:p>
            <a:pPr lvl="1"/>
            <a:r>
              <a:rPr lang="en-US" dirty="0" smtClean="0"/>
              <a:t>Do you help others complete their assigned tasks?</a:t>
            </a:r>
          </a:p>
          <a:p>
            <a:pPr lvl="1"/>
            <a:r>
              <a:rPr lang="en-US" dirty="0" smtClean="0"/>
              <a:t>Do you ask questions for clarification to ensure the accuracy of your work?</a:t>
            </a:r>
          </a:p>
          <a:p>
            <a:pPr lvl="1"/>
            <a:r>
              <a:rPr lang="en-US" dirty="0" smtClean="0"/>
              <a:t>When applicable, do you verify/double-check your work?</a:t>
            </a:r>
            <a:endParaRPr lang="en-US" dirty="0"/>
          </a:p>
        </p:txBody>
      </p:sp>
    </p:spTree>
    <p:extLst>
      <p:ext uri="{BB962C8B-B14F-4D97-AF65-F5344CB8AC3E}">
        <p14:creationId xmlns:p14="http://schemas.microsoft.com/office/powerpoint/2010/main" val="3526273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Promptness</a:t>
            </a:r>
            <a:endParaRPr lang="en-US" dirty="0"/>
          </a:p>
        </p:txBody>
      </p:sp>
      <p:sp>
        <p:nvSpPr>
          <p:cNvPr id="3" name="Content Placeholder 2"/>
          <p:cNvSpPr>
            <a:spLocks noGrp="1"/>
          </p:cNvSpPr>
          <p:nvPr>
            <p:ph idx="1"/>
          </p:nvPr>
        </p:nvSpPr>
        <p:spPr/>
        <p:txBody>
          <a:bodyPr/>
          <a:lstStyle/>
          <a:p>
            <a:r>
              <a:rPr lang="en-US" dirty="0" smtClean="0"/>
              <a:t>Meets established deadlines</a:t>
            </a:r>
          </a:p>
          <a:p>
            <a:pPr lvl="1"/>
            <a:r>
              <a:rPr lang="en-US" dirty="0" smtClean="0"/>
              <a:t>Do you routinely meet your deadlines?</a:t>
            </a:r>
          </a:p>
          <a:p>
            <a:pPr lvl="1"/>
            <a:r>
              <a:rPr lang="en-US" dirty="0" smtClean="0"/>
              <a:t>Do you complete your assignments ahead of their scheduled due dates?</a:t>
            </a:r>
          </a:p>
          <a:p>
            <a:pPr lvl="1"/>
            <a:r>
              <a:rPr lang="en-US" dirty="0" smtClean="0"/>
              <a:t>Do you have repeated interruptions preventing you from meeting deadlines?</a:t>
            </a:r>
          </a:p>
          <a:p>
            <a:pPr lvl="1"/>
            <a:r>
              <a:rPr lang="en-US" dirty="0" smtClean="0"/>
              <a:t>Do you have too many assignments preventing you from meeting deadlines?  If so, talk about how you have approached your supervisor with the dilemma and possible solutions </a:t>
            </a:r>
            <a:r>
              <a:rPr lang="en-US" b="1" dirty="0" smtClean="0"/>
              <a:t>prior</a:t>
            </a:r>
            <a:r>
              <a:rPr lang="en-US" dirty="0" smtClean="0"/>
              <a:t> to missing a deadline.  Talk about how you have sought assistance and/or direction on how to re-prioritize your assignments in order to meet deadlines.</a:t>
            </a:r>
            <a:endParaRPr lang="en-US" dirty="0"/>
          </a:p>
        </p:txBody>
      </p:sp>
    </p:spTree>
    <p:extLst>
      <p:ext uri="{BB962C8B-B14F-4D97-AF65-F5344CB8AC3E}">
        <p14:creationId xmlns:p14="http://schemas.microsoft.com/office/powerpoint/2010/main" val="1164894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a:t>
            </a:r>
            <a:endParaRPr lang="en-US" dirty="0"/>
          </a:p>
        </p:txBody>
      </p:sp>
      <p:sp>
        <p:nvSpPr>
          <p:cNvPr id="3" name="Content Placeholder 2"/>
          <p:cNvSpPr>
            <a:spLocks noGrp="1"/>
          </p:cNvSpPr>
          <p:nvPr>
            <p:ph idx="1"/>
          </p:nvPr>
        </p:nvSpPr>
        <p:spPr/>
        <p:txBody>
          <a:bodyPr/>
          <a:lstStyle/>
          <a:p>
            <a:r>
              <a:rPr lang="en-US" dirty="0" smtClean="0"/>
              <a:t>Has new ideas about how to accomplish objectives</a:t>
            </a:r>
          </a:p>
          <a:p>
            <a:pPr lvl="1"/>
            <a:r>
              <a:rPr lang="en-US" dirty="0" smtClean="0"/>
              <a:t>Are there opportunities for you to be innovative?</a:t>
            </a:r>
          </a:p>
          <a:p>
            <a:pPr lvl="1"/>
            <a:r>
              <a:rPr lang="en-US" dirty="0" smtClean="0"/>
              <a:t>Do you stay current in your job field and explore new methods when appropriate to improve accomplishing objectives?</a:t>
            </a:r>
          </a:p>
          <a:p>
            <a:pPr lvl="1"/>
            <a:r>
              <a:rPr lang="en-US" dirty="0" smtClean="0"/>
              <a:t>Have you saved time, money, resources based on some innovation you have employed?</a:t>
            </a:r>
          </a:p>
          <a:p>
            <a:pPr lvl="1"/>
            <a:r>
              <a:rPr lang="en-US" dirty="0" smtClean="0"/>
              <a:t>Even if you have not been able to employ a new idea, have you shared new ideas on how to accomplish objectives with your colleagues and/or supervisor?</a:t>
            </a:r>
            <a:endParaRPr lang="en-US" dirty="0"/>
          </a:p>
        </p:txBody>
      </p:sp>
    </p:spTree>
    <p:extLst>
      <p:ext uri="{BB962C8B-B14F-4D97-AF65-F5344CB8AC3E}">
        <p14:creationId xmlns:p14="http://schemas.microsoft.com/office/powerpoint/2010/main" val="1110266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Has good working relationships with peers and others</a:t>
            </a:r>
          </a:p>
          <a:p>
            <a:pPr lvl="1"/>
            <a:r>
              <a:rPr lang="en-US" dirty="0" smtClean="0"/>
              <a:t>Do you work well with others?</a:t>
            </a:r>
          </a:p>
          <a:p>
            <a:pPr lvl="1"/>
            <a:r>
              <a:rPr lang="en-US" dirty="0" smtClean="0"/>
              <a:t>Do you help them when they need help?</a:t>
            </a:r>
          </a:p>
          <a:p>
            <a:pPr lvl="1"/>
            <a:r>
              <a:rPr lang="en-US" dirty="0" smtClean="0"/>
              <a:t>Do they help you when you need help?</a:t>
            </a:r>
          </a:p>
          <a:p>
            <a:pPr lvl="1"/>
            <a:r>
              <a:rPr lang="en-US" dirty="0" smtClean="0"/>
              <a:t>Do you know who to call when you need assistance in accomplishing your objectives? </a:t>
            </a:r>
            <a:endParaRPr lang="en-US" dirty="0"/>
          </a:p>
        </p:txBody>
      </p:sp>
    </p:spTree>
    <p:extLst>
      <p:ext uri="{BB962C8B-B14F-4D97-AF65-F5344CB8AC3E}">
        <p14:creationId xmlns:p14="http://schemas.microsoft.com/office/powerpoint/2010/main" val="1075881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a:t>
            </a:r>
            <a:endParaRPr lang="en-US" dirty="0"/>
          </a:p>
        </p:txBody>
      </p:sp>
      <p:sp>
        <p:nvSpPr>
          <p:cNvPr id="3" name="Content Placeholder 2"/>
          <p:cNvSpPr>
            <a:spLocks noGrp="1"/>
          </p:cNvSpPr>
          <p:nvPr>
            <p:ph idx="1"/>
          </p:nvPr>
        </p:nvSpPr>
        <p:spPr/>
        <p:txBody>
          <a:bodyPr/>
          <a:lstStyle/>
          <a:p>
            <a:r>
              <a:rPr lang="en-US" dirty="0" smtClean="0"/>
              <a:t>Displays a positive and loyal attitude</a:t>
            </a:r>
          </a:p>
          <a:p>
            <a:pPr lvl="1"/>
            <a:r>
              <a:rPr lang="en-US" dirty="0" smtClean="0"/>
              <a:t>Do you present a professional appearance?</a:t>
            </a:r>
          </a:p>
          <a:p>
            <a:pPr lvl="1"/>
            <a:r>
              <a:rPr lang="en-US" dirty="0" smtClean="0"/>
              <a:t>Do you interact with others in a positive manner?</a:t>
            </a:r>
          </a:p>
          <a:p>
            <a:pPr lvl="1"/>
            <a:r>
              <a:rPr lang="en-US" dirty="0" smtClean="0"/>
              <a:t>Do you perform your job duties with the University’s best interest in mind?</a:t>
            </a:r>
          </a:p>
          <a:p>
            <a:pPr lvl="1"/>
            <a:r>
              <a:rPr lang="en-US" dirty="0" smtClean="0"/>
              <a:t>Do you openly support the type of work you/we are doing here?</a:t>
            </a:r>
          </a:p>
          <a:p>
            <a:pPr lvl="1"/>
            <a:endParaRPr lang="en-US" dirty="0"/>
          </a:p>
          <a:p>
            <a:pPr marL="457200" lvl="1" indent="0">
              <a:buNone/>
            </a:pPr>
            <a:r>
              <a:rPr lang="en-US" dirty="0" smtClean="0"/>
              <a:t>Talk about how valuable your work is, how it is critical for the University to have this work carried out and how much pride you take in your/our work.</a:t>
            </a:r>
            <a:endParaRPr lang="en-US" dirty="0"/>
          </a:p>
        </p:txBody>
      </p:sp>
    </p:spTree>
    <p:extLst>
      <p:ext uri="{BB962C8B-B14F-4D97-AF65-F5344CB8AC3E}">
        <p14:creationId xmlns:p14="http://schemas.microsoft.com/office/powerpoint/2010/main" val="2189272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US" dirty="0"/>
          </a:p>
        </p:txBody>
      </p:sp>
      <p:sp>
        <p:nvSpPr>
          <p:cNvPr id="3" name="Content Placeholder 2"/>
          <p:cNvSpPr>
            <a:spLocks noGrp="1"/>
          </p:cNvSpPr>
          <p:nvPr>
            <p:ph idx="1"/>
          </p:nvPr>
        </p:nvSpPr>
        <p:spPr/>
        <p:txBody>
          <a:bodyPr/>
          <a:lstStyle/>
          <a:p>
            <a:r>
              <a:rPr lang="en-US" dirty="0" smtClean="0"/>
              <a:t>Can be depended upon to complete assigned tasks as scheduled</a:t>
            </a:r>
          </a:p>
          <a:p>
            <a:pPr lvl="1"/>
            <a:r>
              <a:rPr lang="en-US" dirty="0" smtClean="0"/>
              <a:t>Talk about your ability to repeatedly complete assignments on time.</a:t>
            </a:r>
          </a:p>
          <a:p>
            <a:pPr lvl="1"/>
            <a:r>
              <a:rPr lang="en-US" dirty="0" smtClean="0"/>
              <a:t>If necessary, repeat how you communicate to your supervisor, colleague, student, client, etc. regarding completing tasks as scheduled.</a:t>
            </a:r>
          </a:p>
          <a:p>
            <a:pPr lvl="1"/>
            <a:r>
              <a:rPr lang="en-US" dirty="0" smtClean="0"/>
              <a:t>Do you keep getting more and more assignments because you are reliable?</a:t>
            </a:r>
            <a:endParaRPr lang="en-US" dirty="0"/>
          </a:p>
        </p:txBody>
      </p:sp>
    </p:spTree>
    <p:extLst>
      <p:ext uri="{BB962C8B-B14F-4D97-AF65-F5344CB8AC3E}">
        <p14:creationId xmlns:p14="http://schemas.microsoft.com/office/powerpoint/2010/main" val="140365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a:t>
            </a:r>
            <a:endParaRPr lang="en-US" dirty="0"/>
          </a:p>
        </p:txBody>
      </p:sp>
      <p:sp>
        <p:nvSpPr>
          <p:cNvPr id="3" name="Content Placeholder 2"/>
          <p:cNvSpPr>
            <a:spLocks noGrp="1"/>
          </p:cNvSpPr>
          <p:nvPr>
            <p:ph idx="1"/>
          </p:nvPr>
        </p:nvSpPr>
        <p:spPr/>
        <p:txBody>
          <a:bodyPr/>
          <a:lstStyle/>
          <a:p>
            <a:r>
              <a:rPr lang="en-US" dirty="0" smtClean="0"/>
              <a:t>Engages in activities to become or remain current in the field</a:t>
            </a:r>
          </a:p>
          <a:p>
            <a:pPr lvl="1"/>
            <a:r>
              <a:rPr lang="en-US" dirty="0" smtClean="0"/>
              <a:t>Article 6.3  $500 per full-time bargaining unit member per fiscal year</a:t>
            </a:r>
          </a:p>
          <a:p>
            <a:pPr lvl="1"/>
            <a:r>
              <a:rPr lang="en-US" dirty="0" smtClean="0"/>
              <a:t>Are there opportunities for you to engage in professional development in your field?  (Professional organizations, webinars, seminars, courses, publications, etc.)</a:t>
            </a:r>
          </a:p>
          <a:p>
            <a:pPr lvl="1"/>
            <a:r>
              <a:rPr lang="en-US" dirty="0" smtClean="0"/>
              <a:t>Are you permitted to take time off from your regular duties to participate in professional development in your field?</a:t>
            </a:r>
          </a:p>
        </p:txBody>
      </p:sp>
    </p:spTree>
    <p:extLst>
      <p:ext uri="{BB962C8B-B14F-4D97-AF65-F5344CB8AC3E}">
        <p14:creationId xmlns:p14="http://schemas.microsoft.com/office/powerpoint/2010/main" val="2775023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 </a:t>
            </a:r>
            <a:endParaRPr lang="en-US" dirty="0"/>
          </a:p>
        </p:txBody>
      </p:sp>
      <p:sp>
        <p:nvSpPr>
          <p:cNvPr id="3" name="Content Placeholder 2"/>
          <p:cNvSpPr>
            <a:spLocks noGrp="1"/>
          </p:cNvSpPr>
          <p:nvPr>
            <p:ph idx="1"/>
          </p:nvPr>
        </p:nvSpPr>
        <p:spPr/>
        <p:txBody>
          <a:bodyPr/>
          <a:lstStyle/>
          <a:p>
            <a:pPr lvl="1"/>
            <a:r>
              <a:rPr lang="en-US" dirty="0"/>
              <a:t>Will your supervisor authorize you being reimbursed for professional development activities related to your job?  </a:t>
            </a:r>
          </a:p>
          <a:p>
            <a:pPr lvl="1"/>
            <a:r>
              <a:rPr lang="en-US" dirty="0"/>
              <a:t>Do you pay for your own professional development?</a:t>
            </a:r>
          </a:p>
          <a:p>
            <a:pPr lvl="1"/>
            <a:r>
              <a:rPr lang="en-US" dirty="0" smtClean="0"/>
              <a:t>If participation is limited, or rotated and professional development </a:t>
            </a:r>
            <a:r>
              <a:rPr lang="en-US" b="1" dirty="0" smtClean="0"/>
              <a:t>was not possible for you</a:t>
            </a:r>
            <a:r>
              <a:rPr lang="en-US" dirty="0" smtClean="0"/>
              <a:t>, be sure to talk about it here.  And be sure that on your official evaluation NA – Not Applicable has been noted.</a:t>
            </a:r>
            <a:endParaRPr lang="en-US" dirty="0"/>
          </a:p>
        </p:txBody>
      </p:sp>
    </p:spTree>
    <p:extLst>
      <p:ext uri="{BB962C8B-B14F-4D97-AF65-F5344CB8AC3E}">
        <p14:creationId xmlns:p14="http://schemas.microsoft.com/office/powerpoint/2010/main" val="3447713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(Specify)</a:t>
            </a:r>
            <a:endParaRPr lang="en-US" dirty="0"/>
          </a:p>
        </p:txBody>
      </p:sp>
      <p:sp>
        <p:nvSpPr>
          <p:cNvPr id="3" name="Content Placeholder 2"/>
          <p:cNvSpPr>
            <a:spLocks noGrp="1"/>
          </p:cNvSpPr>
          <p:nvPr>
            <p:ph idx="1"/>
          </p:nvPr>
        </p:nvSpPr>
        <p:spPr/>
        <p:txBody>
          <a:bodyPr/>
          <a:lstStyle/>
          <a:p>
            <a:r>
              <a:rPr lang="en-US" dirty="0" smtClean="0"/>
              <a:t>Discuss any other issues that have presented themselves throughout the year that may have influenced your job performance.</a:t>
            </a:r>
          </a:p>
          <a:p>
            <a:pPr lvl="1"/>
            <a:r>
              <a:rPr lang="en-US" dirty="0" smtClean="0"/>
              <a:t>Was your area restructured?</a:t>
            </a:r>
          </a:p>
          <a:p>
            <a:pPr lvl="1"/>
            <a:r>
              <a:rPr lang="en-US" dirty="0" smtClean="0"/>
              <a:t>Were you transferred to a different department?</a:t>
            </a:r>
          </a:p>
          <a:p>
            <a:pPr lvl="1"/>
            <a:r>
              <a:rPr lang="en-US" dirty="0" smtClean="0"/>
              <a:t>Was your office moved?</a:t>
            </a:r>
          </a:p>
          <a:p>
            <a:pPr lvl="1"/>
            <a:r>
              <a:rPr lang="en-US" dirty="0" smtClean="0"/>
              <a:t>Were you given a new supervisor?</a:t>
            </a:r>
          </a:p>
          <a:p>
            <a:pPr lvl="1"/>
            <a:r>
              <a:rPr lang="en-US" dirty="0" smtClean="0"/>
              <a:t>Did someone in your office quit/retire?</a:t>
            </a:r>
            <a:endParaRPr lang="en-US" dirty="0"/>
          </a:p>
        </p:txBody>
      </p:sp>
    </p:spTree>
    <p:extLst>
      <p:ext uri="{BB962C8B-B14F-4D97-AF65-F5344CB8AC3E}">
        <p14:creationId xmlns:p14="http://schemas.microsoft.com/office/powerpoint/2010/main" val="1134311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Self-Evaluation	</a:t>
            </a:r>
            <a:endParaRPr lang="en-US" dirty="0"/>
          </a:p>
        </p:txBody>
      </p:sp>
      <p:sp>
        <p:nvSpPr>
          <p:cNvPr id="3" name="Content Placeholder 2"/>
          <p:cNvSpPr>
            <a:spLocks noGrp="1"/>
          </p:cNvSpPr>
          <p:nvPr>
            <p:ph idx="1"/>
          </p:nvPr>
        </p:nvSpPr>
        <p:spPr/>
        <p:txBody>
          <a:bodyPr/>
          <a:lstStyle/>
          <a:p>
            <a:r>
              <a:rPr lang="en-US" dirty="0" smtClean="0"/>
              <a:t>To help with you with future self-evaluations, maintain chronological notes on your accomplishments throughout the year.</a:t>
            </a:r>
          </a:p>
          <a:p>
            <a:pPr lvl="1"/>
            <a:r>
              <a:rPr lang="en-US" dirty="0" smtClean="0"/>
              <a:t>Provide yourself with details to refresh your memory on major projects</a:t>
            </a:r>
          </a:p>
          <a:p>
            <a:pPr lvl="1"/>
            <a:r>
              <a:rPr lang="en-US" dirty="0" smtClean="0"/>
              <a:t>Identify if/where you have encountered complications (technology, inadequate staffing, workload, etc.)</a:t>
            </a:r>
          </a:p>
          <a:p>
            <a:pPr lvl="1"/>
            <a:endParaRPr lang="en-US" dirty="0"/>
          </a:p>
          <a:p>
            <a:r>
              <a:rPr lang="en-US" dirty="0"/>
              <a:t>Keep track of your accomplishments and toot your own horn!</a:t>
            </a:r>
          </a:p>
          <a:p>
            <a:endParaRPr lang="en-US" dirty="0" smtClean="0"/>
          </a:p>
        </p:txBody>
      </p:sp>
    </p:spTree>
    <p:extLst>
      <p:ext uri="{BB962C8B-B14F-4D97-AF65-F5344CB8AC3E}">
        <p14:creationId xmlns:p14="http://schemas.microsoft.com/office/powerpoint/2010/main" val="2522195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Becky Geltz, M.C.I.S.</a:t>
            </a:r>
            <a:endParaRPr lang="en-US" dirty="0"/>
          </a:p>
        </p:txBody>
      </p:sp>
      <p:sp>
        <p:nvSpPr>
          <p:cNvPr id="3" name="Content Placeholder 2"/>
          <p:cNvSpPr>
            <a:spLocks noGrp="1"/>
          </p:cNvSpPr>
          <p:nvPr>
            <p:ph idx="1"/>
          </p:nvPr>
        </p:nvSpPr>
        <p:spPr/>
        <p:txBody>
          <a:bodyPr/>
          <a:lstStyle/>
          <a:p>
            <a:r>
              <a:rPr lang="en-US" dirty="0" smtClean="0"/>
              <a:t>APAS Vice President</a:t>
            </a:r>
          </a:p>
          <a:p>
            <a:r>
              <a:rPr lang="en-US" dirty="0" smtClean="0"/>
              <a:t>Worked at YSU in Institutional Research since 1994</a:t>
            </a:r>
          </a:p>
          <a:p>
            <a:r>
              <a:rPr lang="en-US" dirty="0" smtClean="0"/>
              <a:t>Been both APAS and Exempt Professional Administrative</a:t>
            </a:r>
          </a:p>
          <a:p>
            <a:r>
              <a:rPr lang="en-US" dirty="0" smtClean="0"/>
              <a:t>Received and conducted staff evaluations</a:t>
            </a:r>
            <a:endParaRPr lang="en-US" dirty="0"/>
          </a:p>
        </p:txBody>
      </p:sp>
    </p:spTree>
    <p:extLst>
      <p:ext uri="{BB962C8B-B14F-4D97-AF65-F5344CB8AC3E}">
        <p14:creationId xmlns:p14="http://schemas.microsoft.com/office/powerpoint/2010/main" val="322608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YSU – APAS Agreement</a:t>
            </a:r>
            <a:br>
              <a:rPr lang="en-US" dirty="0" smtClean="0"/>
            </a:br>
            <a:r>
              <a:rPr lang="en-US" sz="2800" dirty="0" smtClean="0"/>
              <a:t>Effective through June 30, 2018</a:t>
            </a:r>
            <a:endParaRPr lang="en-US" dirty="0"/>
          </a:p>
        </p:txBody>
      </p:sp>
      <p:sp>
        <p:nvSpPr>
          <p:cNvPr id="3" name="Content Placeholder 2"/>
          <p:cNvSpPr>
            <a:spLocks noGrp="1"/>
          </p:cNvSpPr>
          <p:nvPr>
            <p:ph idx="1"/>
          </p:nvPr>
        </p:nvSpPr>
        <p:spPr/>
        <p:txBody>
          <a:bodyPr/>
          <a:lstStyle/>
          <a:p>
            <a:r>
              <a:rPr lang="en-US" dirty="0" smtClean="0"/>
              <a:t>Appendix F-2 </a:t>
            </a:r>
          </a:p>
          <a:p>
            <a:pPr marL="0" indent="0">
              <a:buNone/>
            </a:pPr>
            <a:r>
              <a:rPr lang="en-US" dirty="0"/>
              <a:t>	</a:t>
            </a:r>
            <a:r>
              <a:rPr lang="en-US" dirty="0" smtClean="0"/>
              <a:t>YSU Evaluation of APAS Bargaining Unit Member Instructions</a:t>
            </a:r>
          </a:p>
          <a:p>
            <a:pPr marL="0" indent="0">
              <a:buNone/>
            </a:pPr>
            <a:r>
              <a:rPr lang="en-US" dirty="0" smtClean="0"/>
              <a:t>	</a:t>
            </a:r>
          </a:p>
          <a:p>
            <a:pPr marL="0" indent="0">
              <a:buNone/>
            </a:pPr>
            <a:r>
              <a:rPr lang="en-US" dirty="0"/>
              <a:t>	</a:t>
            </a:r>
            <a:r>
              <a:rPr lang="en-US" dirty="0" smtClean="0"/>
              <a:t>Optional Self-Evaluation</a:t>
            </a:r>
          </a:p>
          <a:p>
            <a:pPr marL="0" indent="0">
              <a:buNone/>
            </a:pPr>
            <a:endParaRPr lang="en-US" dirty="0"/>
          </a:p>
          <a:p>
            <a:pPr marL="0" indent="0">
              <a:buNone/>
            </a:pPr>
            <a:r>
              <a:rPr lang="en-US" dirty="0" smtClean="0"/>
              <a:t>	Report and evaluate information related to job performance for the 	period being evaluated.  If a self-evaluation is written, the evaluator 	reviews the self-evaluation, discusses it with the staff member, appends it 	to the evaluation form, and forwards it as part of the evaluation record.</a:t>
            </a:r>
          </a:p>
        </p:txBody>
      </p:sp>
    </p:spTree>
    <p:extLst>
      <p:ext uri="{BB962C8B-B14F-4D97-AF65-F5344CB8AC3E}">
        <p14:creationId xmlns:p14="http://schemas.microsoft.com/office/powerpoint/2010/main" val="1888554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Self-Evaluation	</a:t>
            </a:r>
            <a:endParaRPr lang="en-US" dirty="0"/>
          </a:p>
        </p:txBody>
      </p:sp>
      <p:sp>
        <p:nvSpPr>
          <p:cNvPr id="3" name="Content Placeholder 2"/>
          <p:cNvSpPr>
            <a:spLocks noGrp="1"/>
          </p:cNvSpPr>
          <p:nvPr>
            <p:ph idx="1"/>
          </p:nvPr>
        </p:nvSpPr>
        <p:spPr/>
        <p:txBody>
          <a:bodyPr/>
          <a:lstStyle/>
          <a:p>
            <a:r>
              <a:rPr lang="en-US" dirty="0" smtClean="0"/>
              <a:t>Why should I prepare a self-evaluation?</a:t>
            </a:r>
          </a:p>
          <a:p>
            <a:pPr lvl="1"/>
            <a:r>
              <a:rPr lang="en-US" dirty="0" smtClean="0"/>
              <a:t>No one knows your responsibilities better than you</a:t>
            </a:r>
          </a:p>
          <a:p>
            <a:pPr lvl="1"/>
            <a:r>
              <a:rPr lang="en-US" dirty="0" smtClean="0"/>
              <a:t>No one knows the constraints you are facing better than you</a:t>
            </a:r>
          </a:p>
          <a:p>
            <a:pPr lvl="1"/>
            <a:r>
              <a:rPr lang="en-US" dirty="0" smtClean="0"/>
              <a:t>No one knows the challenges you face better than you</a:t>
            </a:r>
          </a:p>
          <a:p>
            <a:pPr lvl="1"/>
            <a:r>
              <a:rPr lang="en-US" dirty="0" smtClean="0"/>
              <a:t>This is your opportunity to draw attention to your outstanding performance</a:t>
            </a:r>
          </a:p>
          <a:p>
            <a:pPr lvl="1"/>
            <a:endParaRPr lang="en-US" dirty="0"/>
          </a:p>
          <a:p>
            <a:pPr marL="457200" lvl="1" indent="0">
              <a:buNone/>
            </a:pPr>
            <a:r>
              <a:rPr lang="en-US" dirty="0" smtClean="0"/>
              <a:t>As the institution’s responsibilities have increased but staffing has remained static or decreased, there is potential for your complete contribution to the University to be overlooked.  Keep track of your accomplishments and toot your own horn!</a:t>
            </a:r>
            <a:endParaRPr lang="en-US" dirty="0"/>
          </a:p>
        </p:txBody>
      </p:sp>
    </p:spTree>
    <p:extLst>
      <p:ext uri="{BB962C8B-B14F-4D97-AF65-F5344CB8AC3E}">
        <p14:creationId xmlns:p14="http://schemas.microsoft.com/office/powerpoint/2010/main" val="836440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YSU Professional/Administrative Staff Evaluation Form</a:t>
            </a:r>
            <a:endParaRPr lang="en-US" dirty="0"/>
          </a:p>
        </p:txBody>
      </p:sp>
      <p:sp>
        <p:nvSpPr>
          <p:cNvPr id="4" name="Content Placeholder 3"/>
          <p:cNvSpPr>
            <a:spLocks noGrp="1"/>
          </p:cNvSpPr>
          <p:nvPr>
            <p:ph sz="half" idx="1"/>
          </p:nvPr>
        </p:nvSpPr>
        <p:spPr/>
        <p:txBody>
          <a:bodyPr/>
          <a:lstStyle/>
          <a:p>
            <a:r>
              <a:rPr lang="en-US" dirty="0" smtClean="0"/>
              <a:t>Planning</a:t>
            </a:r>
          </a:p>
          <a:p>
            <a:r>
              <a:rPr lang="en-US" dirty="0" smtClean="0"/>
              <a:t>Administration</a:t>
            </a:r>
          </a:p>
          <a:p>
            <a:r>
              <a:rPr lang="en-US" dirty="0" smtClean="0"/>
              <a:t>Communication</a:t>
            </a:r>
          </a:p>
          <a:p>
            <a:r>
              <a:rPr lang="en-US" dirty="0" smtClean="0"/>
              <a:t>Initiative</a:t>
            </a:r>
            <a:endParaRPr lang="en-US" dirty="0"/>
          </a:p>
          <a:p>
            <a:r>
              <a:rPr lang="en-US" dirty="0" smtClean="0"/>
              <a:t>Effectiveness</a:t>
            </a:r>
          </a:p>
          <a:p>
            <a:r>
              <a:rPr lang="en-US" dirty="0" smtClean="0"/>
              <a:t>Promptness</a:t>
            </a:r>
            <a:endParaRPr lang="en-US" dirty="0"/>
          </a:p>
        </p:txBody>
      </p:sp>
      <p:sp>
        <p:nvSpPr>
          <p:cNvPr id="5" name="Content Placeholder 4"/>
          <p:cNvSpPr>
            <a:spLocks noGrp="1"/>
          </p:cNvSpPr>
          <p:nvPr>
            <p:ph sz="half" idx="2"/>
          </p:nvPr>
        </p:nvSpPr>
        <p:spPr/>
        <p:txBody>
          <a:bodyPr/>
          <a:lstStyle/>
          <a:p>
            <a:r>
              <a:rPr lang="en-US" dirty="0" smtClean="0"/>
              <a:t>Innovation</a:t>
            </a:r>
          </a:p>
          <a:p>
            <a:r>
              <a:rPr lang="en-US" dirty="0" smtClean="0"/>
              <a:t>Relationships</a:t>
            </a:r>
          </a:p>
          <a:p>
            <a:r>
              <a:rPr lang="en-US" dirty="0" smtClean="0"/>
              <a:t>Attitude</a:t>
            </a:r>
          </a:p>
          <a:p>
            <a:r>
              <a:rPr lang="en-US" dirty="0" smtClean="0"/>
              <a:t>Reliability</a:t>
            </a:r>
          </a:p>
          <a:p>
            <a:r>
              <a:rPr lang="en-US" dirty="0" smtClean="0"/>
              <a:t>Professional Development</a:t>
            </a:r>
          </a:p>
          <a:p>
            <a:r>
              <a:rPr lang="en-US" dirty="0" smtClean="0"/>
              <a:t>Other (Specify)</a:t>
            </a:r>
            <a:endParaRPr lang="en-US" dirty="0"/>
          </a:p>
        </p:txBody>
      </p:sp>
    </p:spTree>
    <p:extLst>
      <p:ext uri="{BB962C8B-B14F-4D97-AF65-F5344CB8AC3E}">
        <p14:creationId xmlns:p14="http://schemas.microsoft.com/office/powerpoint/2010/main" val="4272441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Planning</a:t>
            </a:r>
            <a:endParaRPr lang="en-US" dirty="0"/>
          </a:p>
        </p:txBody>
      </p:sp>
      <p:sp>
        <p:nvSpPr>
          <p:cNvPr id="6" name="Content Placeholder 5"/>
          <p:cNvSpPr>
            <a:spLocks noGrp="1"/>
          </p:cNvSpPr>
          <p:nvPr>
            <p:ph idx="1"/>
          </p:nvPr>
        </p:nvSpPr>
        <p:spPr/>
        <p:txBody>
          <a:bodyPr/>
          <a:lstStyle/>
          <a:p>
            <a:r>
              <a:rPr lang="en-US" dirty="0" smtClean="0"/>
              <a:t>Establishes objectives and activities related to goals</a:t>
            </a:r>
          </a:p>
          <a:p>
            <a:pPr lvl="1"/>
            <a:r>
              <a:rPr lang="en-US" dirty="0" smtClean="0"/>
              <a:t>Are you able to decide for yourself what you will work on a majority of the time?</a:t>
            </a:r>
          </a:p>
          <a:p>
            <a:pPr lvl="1"/>
            <a:r>
              <a:rPr lang="en-US" dirty="0" smtClean="0"/>
              <a:t>Do you plan your own day’s agenda?</a:t>
            </a:r>
          </a:p>
          <a:p>
            <a:pPr lvl="1"/>
            <a:r>
              <a:rPr lang="en-US" dirty="0" smtClean="0"/>
              <a:t>Are your goals driven by the University’s Academic Calendar?  Other timelines?</a:t>
            </a:r>
          </a:p>
          <a:p>
            <a:pPr lvl="1"/>
            <a:r>
              <a:rPr lang="en-US" dirty="0" smtClean="0"/>
              <a:t>How effective are you at determining what work, in what order is necessary to accomplish your goals?</a:t>
            </a:r>
          </a:p>
          <a:p>
            <a:pPr lvl="1"/>
            <a:r>
              <a:rPr lang="en-US" dirty="0" smtClean="0"/>
              <a:t>If you are </a:t>
            </a:r>
            <a:r>
              <a:rPr lang="en-US" b="1" dirty="0" smtClean="0"/>
              <a:t>NOT</a:t>
            </a:r>
            <a:r>
              <a:rPr lang="en-US" dirty="0" smtClean="0"/>
              <a:t> authorized to establish your own objectives and activities, make sure that you </a:t>
            </a:r>
            <a:r>
              <a:rPr lang="en-US" u="sng" dirty="0" smtClean="0"/>
              <a:t>state that here</a:t>
            </a:r>
            <a:r>
              <a:rPr lang="en-US" dirty="0" smtClean="0"/>
              <a:t>.</a:t>
            </a:r>
            <a:endParaRPr lang="en-US" dirty="0"/>
          </a:p>
        </p:txBody>
      </p:sp>
    </p:spTree>
    <p:extLst>
      <p:ext uri="{BB962C8B-B14F-4D97-AF65-F5344CB8AC3E}">
        <p14:creationId xmlns:p14="http://schemas.microsoft.com/office/powerpoint/2010/main" val="4102702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a:t>
            </a:r>
            <a:endParaRPr lang="en-US" dirty="0"/>
          </a:p>
        </p:txBody>
      </p:sp>
      <p:sp>
        <p:nvSpPr>
          <p:cNvPr id="3" name="Content Placeholder 2"/>
          <p:cNvSpPr>
            <a:spLocks noGrp="1"/>
          </p:cNvSpPr>
          <p:nvPr>
            <p:ph idx="1"/>
          </p:nvPr>
        </p:nvSpPr>
        <p:spPr/>
        <p:txBody>
          <a:bodyPr/>
          <a:lstStyle/>
          <a:p>
            <a:r>
              <a:rPr lang="en-US" dirty="0" smtClean="0"/>
              <a:t>Completes objectives and activities as planned</a:t>
            </a:r>
          </a:p>
          <a:p>
            <a:pPr lvl="1"/>
            <a:r>
              <a:rPr lang="en-US" dirty="0" smtClean="0"/>
              <a:t>Are your activities planned ahead of time or are they more ad hoc?</a:t>
            </a:r>
          </a:p>
          <a:p>
            <a:pPr lvl="1"/>
            <a:r>
              <a:rPr lang="en-US" dirty="0" smtClean="0"/>
              <a:t>Do you complete your PLANNED activities by their due dates?</a:t>
            </a:r>
          </a:p>
          <a:p>
            <a:pPr lvl="1"/>
            <a:r>
              <a:rPr lang="en-US" dirty="0" smtClean="0"/>
              <a:t>When issues threaten your ability to complete objectives and activities as planned, do you </a:t>
            </a:r>
            <a:r>
              <a:rPr lang="en-US" u="sng" dirty="0" smtClean="0"/>
              <a:t>communicate</a:t>
            </a:r>
            <a:r>
              <a:rPr lang="en-US" dirty="0" smtClean="0"/>
              <a:t> this to your supervisor?  During those discussions do you provide potential solutions for your supervisor to consider? </a:t>
            </a:r>
            <a:endParaRPr lang="en-US" dirty="0"/>
          </a:p>
        </p:txBody>
      </p:sp>
    </p:spTree>
    <p:extLst>
      <p:ext uri="{BB962C8B-B14F-4D97-AF65-F5344CB8AC3E}">
        <p14:creationId xmlns:p14="http://schemas.microsoft.com/office/powerpoint/2010/main" val="92786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t>
            </a:r>
            <a:endParaRPr lang="en-US" dirty="0"/>
          </a:p>
        </p:txBody>
      </p:sp>
      <p:sp>
        <p:nvSpPr>
          <p:cNvPr id="3" name="Content Placeholder 2"/>
          <p:cNvSpPr>
            <a:spLocks noGrp="1"/>
          </p:cNvSpPr>
          <p:nvPr>
            <p:ph idx="1"/>
          </p:nvPr>
        </p:nvSpPr>
        <p:spPr/>
        <p:txBody>
          <a:bodyPr/>
          <a:lstStyle/>
          <a:p>
            <a:r>
              <a:rPr lang="en-US" dirty="0" smtClean="0"/>
              <a:t>Shares information with peers, subordinates, and superiors</a:t>
            </a:r>
          </a:p>
          <a:p>
            <a:pPr lvl="1"/>
            <a:r>
              <a:rPr lang="en-US" dirty="0" smtClean="0"/>
              <a:t>Do you share information pertinent for others to effectively perform their job duties?</a:t>
            </a:r>
          </a:p>
          <a:p>
            <a:pPr lvl="2"/>
            <a:r>
              <a:rPr lang="en-US" dirty="0" smtClean="0"/>
              <a:t>E-mail – read/respond/initiate</a:t>
            </a:r>
          </a:p>
          <a:p>
            <a:pPr lvl="2"/>
            <a:r>
              <a:rPr lang="en-US" dirty="0" smtClean="0"/>
              <a:t>Meetings – participate/convene</a:t>
            </a:r>
          </a:p>
          <a:p>
            <a:pPr lvl="2"/>
            <a:r>
              <a:rPr lang="en-US" dirty="0" smtClean="0"/>
              <a:t>Telephone calls</a:t>
            </a:r>
          </a:p>
          <a:p>
            <a:pPr lvl="2"/>
            <a:endParaRPr lang="en-US" dirty="0"/>
          </a:p>
          <a:p>
            <a:pPr marL="914400" lvl="2" indent="0">
              <a:buNone/>
            </a:pPr>
            <a:r>
              <a:rPr lang="en-US" dirty="0" smtClean="0"/>
              <a:t>Discuss how you have helped others become more efficient/effective by sharing information.</a:t>
            </a:r>
          </a:p>
        </p:txBody>
      </p:sp>
    </p:spTree>
    <p:extLst>
      <p:ext uri="{BB962C8B-B14F-4D97-AF65-F5344CB8AC3E}">
        <p14:creationId xmlns:p14="http://schemas.microsoft.com/office/powerpoint/2010/main" val="2201217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	</a:t>
            </a:r>
            <a:endParaRPr lang="en-US" dirty="0"/>
          </a:p>
        </p:txBody>
      </p:sp>
      <p:sp>
        <p:nvSpPr>
          <p:cNvPr id="3" name="Content Placeholder 2"/>
          <p:cNvSpPr>
            <a:spLocks noGrp="1"/>
          </p:cNvSpPr>
          <p:nvPr>
            <p:ph idx="1"/>
          </p:nvPr>
        </p:nvSpPr>
        <p:spPr/>
        <p:txBody>
          <a:bodyPr/>
          <a:lstStyle/>
          <a:p>
            <a:r>
              <a:rPr lang="en-US" dirty="0" smtClean="0"/>
              <a:t>Assumes responsibility for taking appropriate action with minimal direction</a:t>
            </a:r>
          </a:p>
          <a:p>
            <a:pPr lvl="1"/>
            <a:r>
              <a:rPr lang="en-US" dirty="0" smtClean="0"/>
              <a:t>Do you have opportunities to take initiative?  </a:t>
            </a:r>
            <a:endParaRPr lang="en-US" dirty="0"/>
          </a:p>
          <a:p>
            <a:pPr lvl="1"/>
            <a:r>
              <a:rPr lang="en-US" dirty="0" smtClean="0"/>
              <a:t>Do you approach your supervisor to volunteer to take responsibility for completing work?  (frequency, types of issues, reason for the action, etc.)</a:t>
            </a:r>
          </a:p>
          <a:p>
            <a:pPr lvl="1"/>
            <a:r>
              <a:rPr lang="en-US" dirty="0" smtClean="0"/>
              <a:t>If there are NO opportunities to take initiative or if your supervisor has instructed you specifically (or implied) to wait for direction from him/her before proceeding, be sure to state that here.  Also</a:t>
            </a:r>
            <a:r>
              <a:rPr lang="en-US" dirty="0"/>
              <a:t> </a:t>
            </a:r>
            <a:r>
              <a:rPr lang="en-US" dirty="0" smtClean="0"/>
              <a:t>be </a:t>
            </a:r>
            <a:r>
              <a:rPr lang="en-US" dirty="0"/>
              <a:t>sure that on your official evaluation </a:t>
            </a:r>
            <a:r>
              <a:rPr lang="en-US" b="1" dirty="0"/>
              <a:t>NA – Not Applicable</a:t>
            </a:r>
            <a:r>
              <a:rPr lang="en-US" dirty="0"/>
              <a:t> has been noted.</a:t>
            </a:r>
            <a:r>
              <a:rPr lang="en-US" dirty="0" smtClean="0"/>
              <a:t> </a:t>
            </a:r>
            <a:endParaRPr lang="en-US" dirty="0"/>
          </a:p>
        </p:txBody>
      </p:sp>
    </p:spTree>
    <p:extLst>
      <p:ext uri="{BB962C8B-B14F-4D97-AF65-F5344CB8AC3E}">
        <p14:creationId xmlns:p14="http://schemas.microsoft.com/office/powerpoint/2010/main" val="1505333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103</TotalTime>
  <Words>1101</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Self-Evaluation</vt:lpstr>
      <vt:lpstr>Becky Geltz, M.C.I.S.</vt:lpstr>
      <vt:lpstr>YSU – APAS Agreement Effective through June 30, 2018</vt:lpstr>
      <vt:lpstr>Self-Evaluation </vt:lpstr>
      <vt:lpstr>YSU Professional/Administrative Staff Evaluation Form</vt:lpstr>
      <vt:lpstr>Planning</vt:lpstr>
      <vt:lpstr>Administration</vt:lpstr>
      <vt:lpstr>Communication  </vt:lpstr>
      <vt:lpstr>Initiative </vt:lpstr>
      <vt:lpstr>Effectiveness</vt:lpstr>
      <vt:lpstr>Promptness</vt:lpstr>
      <vt:lpstr>Innovation</vt:lpstr>
      <vt:lpstr>Relationships</vt:lpstr>
      <vt:lpstr>Attitude</vt:lpstr>
      <vt:lpstr>Reliability</vt:lpstr>
      <vt:lpstr>Professional Development</vt:lpstr>
      <vt:lpstr>Professional Development </vt:lpstr>
      <vt:lpstr>Other (Specify)</vt:lpstr>
      <vt:lpstr>Self-Evaluation </vt:lpstr>
    </vt:vector>
  </TitlesOfParts>
  <Company>Youngstown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Self-Evaluation</dc:title>
  <dc:creator>Becky Geltz</dc:creator>
  <cp:lastModifiedBy>Becky Geltz</cp:lastModifiedBy>
  <cp:revision>40</cp:revision>
  <cp:lastPrinted>2017-03-28T14:23:38Z</cp:lastPrinted>
  <dcterms:created xsi:type="dcterms:W3CDTF">2017-03-28T12:40:00Z</dcterms:created>
  <dcterms:modified xsi:type="dcterms:W3CDTF">2017-03-28T14:26:34Z</dcterms:modified>
</cp:coreProperties>
</file>